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0EC2C-499E-5DC3-1032-FF55180F42BB}" v="4" dt="2024-09-17T09:15:05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5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A67DC-376D-433A-8BAC-DB8E3FEB6717}" type="doc">
      <dgm:prSet loTypeId="urn:microsoft.com/office/officeart/2011/layout/InterconnectedBlockProcess" loCatId="officeonlin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1F6ED1C6-31F4-4CA1-9E34-7851707A7912}">
      <dgm:prSet phldrT="[Text]"/>
      <dgm:spPr/>
      <dgm:t>
        <a:bodyPr/>
        <a:lstStyle/>
        <a:p>
          <a:r>
            <a:rPr lang="en-GB" b="1" dirty="0">
              <a:latin typeface="Calibri"/>
              <a:cs typeface="Calibri"/>
            </a:rPr>
            <a:t>Everyone</a:t>
          </a:r>
        </a:p>
      </dgm:t>
    </dgm:pt>
    <dgm:pt modelId="{793F6EBE-6C3D-4477-B266-0CCD8083930A}" type="parTrans" cxnId="{ABF3BF14-206F-4606-BAEF-516AC24BC318}">
      <dgm:prSet/>
      <dgm:spPr/>
      <dgm:t>
        <a:bodyPr/>
        <a:lstStyle/>
        <a:p>
          <a:endParaRPr lang="en-GB"/>
        </a:p>
      </dgm:t>
    </dgm:pt>
    <dgm:pt modelId="{E615DA80-A36D-4009-82BB-4E8D79BD6A56}" type="sibTrans" cxnId="{ABF3BF14-206F-4606-BAEF-516AC24BC318}">
      <dgm:prSet/>
      <dgm:spPr/>
      <dgm:t>
        <a:bodyPr/>
        <a:lstStyle/>
        <a:p>
          <a:endParaRPr lang="en-GB"/>
        </a:p>
      </dgm:t>
    </dgm:pt>
    <dgm:pt modelId="{5631E0F0-932D-4863-8470-67292EFA197E}">
      <dgm:prSet phldrT="[Text]"/>
      <dgm:spPr/>
      <dgm:t>
        <a:bodyPr/>
        <a:lstStyle/>
        <a:p>
          <a:pPr algn="ctr" rtl="0"/>
          <a:r>
            <a:rPr lang="en-GB" b="1" dirty="0">
              <a:latin typeface="Calibri"/>
              <a:cs typeface="Calibri"/>
            </a:rPr>
            <a:t>Pye Green Academy is a place where every child belongs.  We create welcoming environments to allow all children to gain a sense of belonging and ultimately achieve academically through regular school attendance.</a:t>
          </a:r>
        </a:p>
      </dgm:t>
    </dgm:pt>
    <dgm:pt modelId="{1F57CC6A-A867-4F72-9C99-B2A77B1B4B5E}" type="parTrans" cxnId="{1228F5E1-6BED-4BFF-BB48-AA66E9B5B030}">
      <dgm:prSet/>
      <dgm:spPr/>
      <dgm:t>
        <a:bodyPr/>
        <a:lstStyle/>
        <a:p>
          <a:endParaRPr lang="en-GB"/>
        </a:p>
      </dgm:t>
    </dgm:pt>
    <dgm:pt modelId="{2A0ABD2E-E91B-4801-AC06-21D0018EC7F1}" type="sibTrans" cxnId="{1228F5E1-6BED-4BFF-BB48-AA66E9B5B030}">
      <dgm:prSet/>
      <dgm:spPr/>
      <dgm:t>
        <a:bodyPr/>
        <a:lstStyle/>
        <a:p>
          <a:endParaRPr lang="en-GB"/>
        </a:p>
      </dgm:t>
    </dgm:pt>
    <dgm:pt modelId="{842C5167-AACA-4D73-BD5A-B244F6EA6871}">
      <dgm:prSet phldrT="[Text]"/>
      <dgm:spPr/>
      <dgm:t>
        <a:bodyPr/>
        <a:lstStyle/>
        <a:p>
          <a:pPr rtl="0"/>
          <a:r>
            <a:rPr lang="en-GB" b="1" dirty="0">
              <a:latin typeface="Calibri"/>
              <a:cs typeface="Calibri"/>
            </a:rPr>
            <a:t>5 days absence</a:t>
          </a:r>
        </a:p>
      </dgm:t>
    </dgm:pt>
    <dgm:pt modelId="{BACEA7E5-0D66-41E8-AABB-405CD62992CD}" type="parTrans" cxnId="{DE546DCE-41F1-48EE-8214-E34698EC85A1}">
      <dgm:prSet/>
      <dgm:spPr/>
      <dgm:t>
        <a:bodyPr/>
        <a:lstStyle/>
        <a:p>
          <a:endParaRPr lang="en-GB"/>
        </a:p>
      </dgm:t>
    </dgm:pt>
    <dgm:pt modelId="{EBCC6767-8A66-43CC-A3D4-8D75A1D72D6C}" type="sibTrans" cxnId="{DE546DCE-41F1-48EE-8214-E34698EC85A1}">
      <dgm:prSet/>
      <dgm:spPr/>
      <dgm:t>
        <a:bodyPr/>
        <a:lstStyle/>
        <a:p>
          <a:endParaRPr lang="en-GB"/>
        </a:p>
      </dgm:t>
    </dgm:pt>
    <dgm:pt modelId="{D074708F-37AE-4615-9162-9A27C208A189}">
      <dgm:prSet phldrT="[Text]"/>
      <dgm:spPr/>
      <dgm:t>
        <a:bodyPr/>
        <a:lstStyle/>
        <a:p>
          <a:pPr algn="ctr" rtl="0"/>
          <a:r>
            <a:rPr lang="en-GB" b="1" u="sng" dirty="0">
              <a:latin typeface="Calibri"/>
              <a:cs typeface="Calibri"/>
            </a:rPr>
            <a:t>Concerning levels of absence  </a:t>
          </a:r>
        </a:p>
        <a:p>
          <a:pPr algn="ctr" rtl="0"/>
          <a:r>
            <a:rPr lang="en-GB" b="1" dirty="0">
              <a:latin typeface="Calibri"/>
              <a:cs typeface="Calibri"/>
            </a:rPr>
            <a:t>Internal monitoring and communication with parents. </a:t>
          </a:r>
        </a:p>
        <a:p>
          <a:pPr algn="ctr" rtl="0"/>
          <a:r>
            <a:rPr lang="en-GB" b="1" dirty="0">
              <a:latin typeface="Calibri"/>
              <a:cs typeface="Calibri"/>
            </a:rPr>
            <a:t>Stage 1 letter may be sent to parents.</a:t>
          </a:r>
        </a:p>
        <a:p>
          <a:pPr algn="ctr"/>
          <a:r>
            <a:rPr lang="en-GB" b="1" dirty="0">
              <a:latin typeface="Calibri"/>
              <a:cs typeface="Calibri"/>
            </a:rPr>
            <a:t>Early intervention considered as a preventative measure.</a:t>
          </a:r>
        </a:p>
        <a:p>
          <a:pPr algn="ctr"/>
          <a:r>
            <a:rPr lang="en-GB" b="1" dirty="0">
              <a:latin typeface="Calibri"/>
              <a:cs typeface="Calibri"/>
            </a:rPr>
            <a:t>Possible early help support offered.</a:t>
          </a:r>
        </a:p>
      </dgm:t>
    </dgm:pt>
    <dgm:pt modelId="{9CEF7350-7B54-43C7-99B7-63C5C6529E44}" type="parTrans" cxnId="{096E0222-D877-431C-8864-5E2AE7FEF5E6}">
      <dgm:prSet/>
      <dgm:spPr/>
      <dgm:t>
        <a:bodyPr/>
        <a:lstStyle/>
        <a:p>
          <a:endParaRPr lang="en-GB"/>
        </a:p>
      </dgm:t>
    </dgm:pt>
    <dgm:pt modelId="{61399E23-6CF1-4915-A500-7A74AEA57014}" type="sibTrans" cxnId="{096E0222-D877-431C-8864-5E2AE7FEF5E6}">
      <dgm:prSet/>
      <dgm:spPr/>
      <dgm:t>
        <a:bodyPr/>
        <a:lstStyle/>
        <a:p>
          <a:endParaRPr lang="en-GB"/>
        </a:p>
      </dgm:t>
    </dgm:pt>
    <dgm:pt modelId="{D4FE1FAC-9C66-4715-B630-2DDA10D3B578}">
      <dgm:prSet phldrT="[Text]"/>
      <dgm:spPr/>
      <dgm:t>
        <a:bodyPr/>
        <a:lstStyle/>
        <a:p>
          <a:pPr rtl="0"/>
          <a:r>
            <a:rPr lang="en-GB" b="1" dirty="0">
              <a:latin typeface="Calibri"/>
              <a:cs typeface="Calibri"/>
            </a:rPr>
            <a:t>8 days absence</a:t>
          </a:r>
        </a:p>
      </dgm:t>
    </dgm:pt>
    <dgm:pt modelId="{9200D2C0-2C1A-4711-A267-B2F433DB09D0}" type="parTrans" cxnId="{9C53CAF8-568F-4FD9-96A5-DEEFE70A7C5A}">
      <dgm:prSet/>
      <dgm:spPr/>
      <dgm:t>
        <a:bodyPr/>
        <a:lstStyle/>
        <a:p>
          <a:endParaRPr lang="en-GB"/>
        </a:p>
      </dgm:t>
    </dgm:pt>
    <dgm:pt modelId="{AB379A8B-F648-40BF-B4B4-D11EB654A36D}" type="sibTrans" cxnId="{9C53CAF8-568F-4FD9-96A5-DEEFE70A7C5A}">
      <dgm:prSet/>
      <dgm:spPr/>
      <dgm:t>
        <a:bodyPr/>
        <a:lstStyle/>
        <a:p>
          <a:endParaRPr lang="en-GB"/>
        </a:p>
      </dgm:t>
    </dgm:pt>
    <dgm:pt modelId="{236422A3-3CE8-4589-A193-42C97C3B89C1}">
      <dgm:prSet phldrT="[Text]"/>
      <dgm:spPr/>
      <dgm:t>
        <a:bodyPr/>
        <a:lstStyle/>
        <a:p>
          <a:pPr algn="ctr"/>
          <a:r>
            <a:rPr lang="en-GB" b="1" u="sng" dirty="0">
              <a:latin typeface="Calibri"/>
              <a:cs typeface="Calibri"/>
            </a:rPr>
            <a:t>The child is now considered a persistently absent child</a:t>
          </a:r>
        </a:p>
        <a:p>
          <a:pPr algn="ctr"/>
          <a:r>
            <a:rPr lang="en-GB" b="1" dirty="0">
              <a:latin typeface="Calibri"/>
              <a:cs typeface="Calibri"/>
            </a:rPr>
            <a:t>Persistent absence is when a pupil enrolment’s overall absence equates to 10 per cent or more of their possible sessions.</a:t>
          </a:r>
        </a:p>
        <a:p>
          <a:pPr algn="ctr"/>
          <a:r>
            <a:rPr lang="en-GB" b="1" dirty="0">
              <a:latin typeface="Calibri"/>
              <a:cs typeface="Calibri"/>
            </a:rPr>
            <a:t>Over an academic year this equates to 19 days.</a:t>
          </a:r>
        </a:p>
        <a:p>
          <a:pPr algn="ctr"/>
          <a:r>
            <a:rPr lang="en-GB" b="1" dirty="0">
              <a:latin typeface="Calibri"/>
              <a:cs typeface="Calibri"/>
            </a:rPr>
            <a:t>At this stage, the child will be PA for the remainder of the school year.</a:t>
          </a:r>
        </a:p>
        <a:p>
          <a:pPr algn="ctr"/>
          <a:r>
            <a:rPr lang="en-GB" b="1" dirty="0">
              <a:latin typeface="Calibri"/>
              <a:cs typeface="Calibri"/>
            </a:rPr>
            <a:t>Safeguarding referrals at this stage can be made.</a:t>
          </a:r>
        </a:p>
        <a:p>
          <a:pPr algn="ctr" rtl="0"/>
          <a:r>
            <a:rPr lang="en-GB" b="1" dirty="0">
              <a:latin typeface="Calibri"/>
              <a:cs typeface="Calibri"/>
            </a:rPr>
            <a:t>The child and family will continue to be supported. </a:t>
          </a:r>
        </a:p>
      </dgm:t>
    </dgm:pt>
    <dgm:pt modelId="{20B4DAE5-293D-4AE5-861E-10D2B154E4E0}" type="parTrans" cxnId="{8B5E5927-63A8-451D-8959-6B767261F87C}">
      <dgm:prSet/>
      <dgm:spPr/>
      <dgm:t>
        <a:bodyPr/>
        <a:lstStyle/>
        <a:p>
          <a:endParaRPr lang="en-GB"/>
        </a:p>
      </dgm:t>
    </dgm:pt>
    <dgm:pt modelId="{4CA67211-8317-4BE7-A236-5CD2D568AD80}" type="sibTrans" cxnId="{8B5E5927-63A8-451D-8959-6B767261F87C}">
      <dgm:prSet/>
      <dgm:spPr/>
      <dgm:t>
        <a:bodyPr/>
        <a:lstStyle/>
        <a:p>
          <a:endParaRPr lang="en-GB"/>
        </a:p>
      </dgm:t>
    </dgm:pt>
    <dgm:pt modelId="{D0318482-9917-4524-924E-F17CF6645AB4}">
      <dgm:prSet phldrT="[Text]"/>
      <dgm:spPr/>
      <dgm:t>
        <a:bodyPr/>
        <a:lstStyle/>
        <a:p>
          <a:r>
            <a:rPr lang="en-GB" b="1" dirty="0">
              <a:latin typeface="Calibri"/>
              <a:cs typeface="Calibri"/>
            </a:rPr>
            <a:t>19 days absence or more.</a:t>
          </a:r>
        </a:p>
      </dgm:t>
    </dgm:pt>
    <dgm:pt modelId="{6F83BF04-64F1-4DAE-B618-2CB9B76B93A5}" type="parTrans" cxnId="{B9A96A77-A877-4DE3-AEDF-84E9F5D2895E}">
      <dgm:prSet/>
      <dgm:spPr/>
      <dgm:t>
        <a:bodyPr/>
        <a:lstStyle/>
        <a:p>
          <a:endParaRPr lang="en-GB"/>
        </a:p>
      </dgm:t>
    </dgm:pt>
    <dgm:pt modelId="{D198B60D-C7FD-49F4-939F-46B7248A5905}" type="sibTrans" cxnId="{B9A96A77-A877-4DE3-AEDF-84E9F5D2895E}">
      <dgm:prSet/>
      <dgm:spPr/>
      <dgm:t>
        <a:bodyPr/>
        <a:lstStyle/>
        <a:p>
          <a:endParaRPr lang="en-GB"/>
        </a:p>
      </dgm:t>
    </dgm:pt>
    <dgm:pt modelId="{E9734AAD-91BD-43AC-BCB8-711CBC7776D2}">
      <dgm:prSet phldrT="[Text]"/>
      <dgm:spPr/>
      <dgm:t>
        <a:bodyPr/>
        <a:lstStyle/>
        <a:p>
          <a:r>
            <a:rPr lang="en-GB" b="1" dirty="0">
              <a:latin typeface="Calibri"/>
              <a:cs typeface="Calibri"/>
            </a:rPr>
            <a:t>10 days absence</a:t>
          </a:r>
        </a:p>
      </dgm:t>
    </dgm:pt>
    <dgm:pt modelId="{3A519F9C-0914-4B96-A020-515FF0FCDA20}" type="parTrans" cxnId="{2E41638E-5E8C-45B1-9217-FA50AB4EDF19}">
      <dgm:prSet/>
      <dgm:spPr/>
      <dgm:t>
        <a:bodyPr/>
        <a:lstStyle/>
        <a:p>
          <a:endParaRPr lang="en-GB"/>
        </a:p>
      </dgm:t>
    </dgm:pt>
    <dgm:pt modelId="{680AFDBE-492B-4CA8-BD61-5C056AEDDAD5}" type="sibTrans" cxnId="{2E41638E-5E8C-45B1-9217-FA50AB4EDF19}">
      <dgm:prSet/>
      <dgm:spPr/>
      <dgm:t>
        <a:bodyPr/>
        <a:lstStyle/>
        <a:p>
          <a:endParaRPr lang="en-GB"/>
        </a:p>
      </dgm:t>
    </dgm:pt>
    <dgm:pt modelId="{3E2A15C7-B0D0-4838-8B3C-0D310116B757}">
      <dgm:prSet phldrT="[Text]"/>
      <dgm:spPr/>
      <dgm:t>
        <a:bodyPr/>
        <a:lstStyle/>
        <a:p>
          <a:r>
            <a:rPr lang="en-GB" b="1" dirty="0">
              <a:latin typeface="Calibri"/>
              <a:cs typeface="Calibri"/>
            </a:rPr>
            <a:t>14 days absence</a:t>
          </a:r>
        </a:p>
      </dgm:t>
    </dgm:pt>
    <dgm:pt modelId="{49A46B1B-2AB4-4A39-92C8-BFEC53982087}" type="parTrans" cxnId="{3423BDB3-F399-4FFB-847F-E7CCA75C5C8B}">
      <dgm:prSet/>
      <dgm:spPr/>
      <dgm:t>
        <a:bodyPr/>
        <a:lstStyle/>
        <a:p>
          <a:endParaRPr lang="en-GB"/>
        </a:p>
      </dgm:t>
    </dgm:pt>
    <dgm:pt modelId="{2D8E45EA-0598-4FCD-86D4-2A3566134512}" type="sibTrans" cxnId="{3423BDB3-F399-4FFB-847F-E7CCA75C5C8B}">
      <dgm:prSet/>
      <dgm:spPr/>
      <dgm:t>
        <a:bodyPr/>
        <a:lstStyle/>
        <a:p>
          <a:endParaRPr lang="en-GB"/>
        </a:p>
      </dgm:t>
    </dgm:pt>
    <dgm:pt modelId="{5C222A97-0313-46EB-83A1-92E11112FFA8}">
      <dgm:prSet phldrT="[Text]"/>
      <dgm:spPr/>
      <dgm:t>
        <a:bodyPr/>
        <a:lstStyle/>
        <a:p>
          <a:r>
            <a:rPr lang="en-GB" b="1" dirty="0">
              <a:latin typeface="Calibri"/>
              <a:cs typeface="Calibri"/>
            </a:rPr>
            <a:t>16 days absence</a:t>
          </a:r>
        </a:p>
      </dgm:t>
    </dgm:pt>
    <dgm:pt modelId="{35798E1A-667D-476D-A0FD-3B083290FEA7}" type="parTrans" cxnId="{D187F7C9-5DDB-4A03-B859-D7CE65572B6A}">
      <dgm:prSet/>
      <dgm:spPr/>
      <dgm:t>
        <a:bodyPr/>
        <a:lstStyle/>
        <a:p>
          <a:endParaRPr lang="en-GB"/>
        </a:p>
      </dgm:t>
    </dgm:pt>
    <dgm:pt modelId="{62DBB49A-E30B-4C21-ACA2-E6E37EF08E10}" type="sibTrans" cxnId="{D187F7C9-5DDB-4A03-B859-D7CE65572B6A}">
      <dgm:prSet/>
      <dgm:spPr/>
      <dgm:t>
        <a:bodyPr/>
        <a:lstStyle/>
        <a:p>
          <a:endParaRPr lang="en-GB"/>
        </a:p>
      </dgm:t>
    </dgm:pt>
    <dgm:pt modelId="{8728F5EE-F36C-4BDE-AE61-ED1F3F8A7524}">
      <dgm:prSet/>
      <dgm:spPr/>
      <dgm:t>
        <a:bodyPr/>
        <a:lstStyle/>
        <a:p>
          <a:pPr algn="ctr" rtl="0"/>
          <a:r>
            <a:rPr lang="en-GB" b="1" u="sng" dirty="0">
              <a:latin typeface="Calibri"/>
              <a:cs typeface="Calibri"/>
            </a:rPr>
            <a:t>Serious concerns regarding attendance  </a:t>
          </a:r>
        </a:p>
        <a:p>
          <a:pPr algn="ctr" rtl="0"/>
          <a:r>
            <a:rPr lang="en-GB" b="1" dirty="0">
              <a:latin typeface="Calibri"/>
              <a:cs typeface="Calibri"/>
            </a:rPr>
            <a:t>Stage 2 letter may be sent to parents.</a:t>
          </a:r>
        </a:p>
        <a:p>
          <a:pPr algn="ctr"/>
          <a:r>
            <a:rPr lang="en-GB" b="1" dirty="0">
              <a:latin typeface="Calibri"/>
              <a:cs typeface="Calibri"/>
            </a:rPr>
            <a:t>Meeting with Attendance Leaders – including the Head.</a:t>
          </a:r>
        </a:p>
        <a:p>
          <a:pPr algn="ctr"/>
          <a:r>
            <a:rPr lang="en-GB" b="1" dirty="0">
              <a:latin typeface="Calibri"/>
              <a:cs typeface="Calibri"/>
            </a:rPr>
            <a:t>Explore barriers and implement a programme to remove barriers.</a:t>
          </a:r>
        </a:p>
        <a:p>
          <a:pPr algn="ctr"/>
          <a:r>
            <a:rPr lang="en-GB" b="1" dirty="0">
              <a:latin typeface="Calibri"/>
              <a:cs typeface="Calibri"/>
            </a:rPr>
            <a:t>Early help support reviewed or offered.</a:t>
          </a:r>
        </a:p>
      </dgm:t>
    </dgm:pt>
    <dgm:pt modelId="{B3110D08-587C-44E3-BBDE-75101F793330}" type="parTrans" cxnId="{12AB06AF-2C1F-4779-900C-237996EB2834}">
      <dgm:prSet/>
      <dgm:spPr/>
      <dgm:t>
        <a:bodyPr/>
        <a:lstStyle/>
        <a:p>
          <a:endParaRPr lang="en-GB"/>
        </a:p>
      </dgm:t>
    </dgm:pt>
    <dgm:pt modelId="{34D53EED-C5E7-4075-94B4-969ECA7D2E7D}" type="sibTrans" cxnId="{12AB06AF-2C1F-4779-900C-237996EB2834}">
      <dgm:prSet/>
      <dgm:spPr/>
      <dgm:t>
        <a:bodyPr/>
        <a:lstStyle/>
        <a:p>
          <a:endParaRPr lang="en-GB"/>
        </a:p>
      </dgm:t>
    </dgm:pt>
    <dgm:pt modelId="{F503EF42-C4B0-4907-8D3E-066F44E6DD6C}">
      <dgm:prSet/>
      <dgm:spPr/>
      <dgm:t>
        <a:bodyPr/>
        <a:lstStyle/>
        <a:p>
          <a:pPr algn="ctr"/>
          <a:r>
            <a:rPr lang="en-GB" b="1" u="sng" dirty="0">
              <a:latin typeface="Calibri"/>
              <a:cs typeface="Calibri"/>
            </a:rPr>
            <a:t>The child is a high risk of persistent absence</a:t>
          </a:r>
        </a:p>
        <a:p>
          <a:pPr algn="ctr" rtl="0"/>
          <a:r>
            <a:rPr lang="en-GB" b="1" dirty="0">
              <a:latin typeface="Calibri"/>
              <a:cs typeface="Calibri"/>
            </a:rPr>
            <a:t>Stage 3 letter may be sent to parents.</a:t>
          </a:r>
        </a:p>
        <a:p>
          <a:pPr algn="ctr"/>
          <a:r>
            <a:rPr lang="en-GB" b="1" dirty="0">
              <a:latin typeface="Calibri"/>
              <a:cs typeface="Calibri"/>
            </a:rPr>
            <a:t>Attendance Leaders meeting with parents.</a:t>
          </a:r>
        </a:p>
        <a:p>
          <a:pPr algn="ctr"/>
          <a:r>
            <a:rPr lang="en-GB" b="1" dirty="0">
              <a:latin typeface="Calibri"/>
              <a:cs typeface="Calibri"/>
            </a:rPr>
            <a:t>Review of early help and intervention programmes.</a:t>
          </a:r>
        </a:p>
        <a:p>
          <a:pPr algn="ctr"/>
          <a:r>
            <a:rPr lang="en-GB" b="1" dirty="0">
              <a:latin typeface="Calibri"/>
              <a:cs typeface="Calibri"/>
            </a:rPr>
            <a:t>Consider the support of external services.</a:t>
          </a:r>
        </a:p>
        <a:p>
          <a:pPr algn="r"/>
          <a:endParaRPr lang="en-GB" b="1" dirty="0">
            <a:latin typeface="Calibri"/>
            <a:cs typeface="Calibri"/>
          </a:endParaRPr>
        </a:p>
      </dgm:t>
    </dgm:pt>
    <dgm:pt modelId="{A0AE0C32-11DC-44F1-BD2A-78E72E2C238F}" type="parTrans" cxnId="{406942D5-9724-4950-BE8F-3E316BE5666D}">
      <dgm:prSet/>
      <dgm:spPr/>
      <dgm:t>
        <a:bodyPr/>
        <a:lstStyle/>
        <a:p>
          <a:endParaRPr lang="en-GB"/>
        </a:p>
      </dgm:t>
    </dgm:pt>
    <dgm:pt modelId="{A245E743-08F5-4672-9716-8A40A89746A0}" type="sibTrans" cxnId="{406942D5-9724-4950-BE8F-3E316BE5666D}">
      <dgm:prSet/>
      <dgm:spPr/>
      <dgm:t>
        <a:bodyPr/>
        <a:lstStyle/>
        <a:p>
          <a:endParaRPr lang="en-GB"/>
        </a:p>
      </dgm:t>
    </dgm:pt>
    <dgm:pt modelId="{A8CD855E-BB3A-4879-96E8-90415565E346}">
      <dgm:prSet/>
      <dgm:spPr/>
      <dgm:t>
        <a:bodyPr/>
        <a:lstStyle/>
        <a:p>
          <a:pPr algn="ctr"/>
          <a:r>
            <a:rPr lang="en-GB" b="1" u="sng" dirty="0">
              <a:latin typeface="Calibri"/>
              <a:cs typeface="Calibri"/>
            </a:rPr>
            <a:t>The child is at serious risk of persistent absence</a:t>
          </a:r>
        </a:p>
        <a:p>
          <a:pPr algn="ctr" rtl="0"/>
          <a:r>
            <a:rPr lang="en-GB" b="1" dirty="0">
              <a:latin typeface="Calibri"/>
              <a:cs typeface="Calibri"/>
            </a:rPr>
            <a:t>Formal warning notice may be sent to parents.</a:t>
          </a:r>
        </a:p>
        <a:p>
          <a:pPr algn="ctr"/>
          <a:r>
            <a:rPr lang="en-GB" b="1" dirty="0">
              <a:latin typeface="Calibri"/>
              <a:cs typeface="Calibri"/>
            </a:rPr>
            <a:t>Continued internal and external programmes of support.</a:t>
          </a:r>
        </a:p>
        <a:p>
          <a:pPr algn="ctr"/>
          <a:r>
            <a:rPr lang="en-GB" b="1" dirty="0">
              <a:latin typeface="Calibri"/>
              <a:cs typeface="Calibri"/>
            </a:rPr>
            <a:t>Parenting contract or supervision order considered at this stage.</a:t>
          </a:r>
        </a:p>
        <a:p>
          <a:pPr algn="ctr"/>
          <a:r>
            <a:rPr lang="en-GB" b="1" dirty="0">
              <a:latin typeface="Calibri"/>
              <a:cs typeface="Calibri"/>
            </a:rPr>
            <a:t>A multi-disciplinary approach to be considered and offered.</a:t>
          </a:r>
        </a:p>
        <a:p>
          <a:pPr algn="ctr"/>
          <a:endParaRPr lang="en-GB" b="1" dirty="0">
            <a:latin typeface="Calibri"/>
            <a:cs typeface="Calibri"/>
          </a:endParaRPr>
        </a:p>
        <a:p>
          <a:pPr algn="r"/>
          <a:endParaRPr lang="en-GB" b="1" dirty="0">
            <a:latin typeface="Calibri"/>
            <a:cs typeface="Calibri"/>
          </a:endParaRPr>
        </a:p>
      </dgm:t>
    </dgm:pt>
    <dgm:pt modelId="{EF72E8E3-4A53-4AAF-87B8-3E96A801C1D0}" type="parTrans" cxnId="{5CA595D0-5A57-4C02-AA51-7EC50FB5B28E}">
      <dgm:prSet/>
      <dgm:spPr/>
      <dgm:t>
        <a:bodyPr/>
        <a:lstStyle/>
        <a:p>
          <a:endParaRPr lang="en-GB"/>
        </a:p>
      </dgm:t>
    </dgm:pt>
    <dgm:pt modelId="{89101450-8068-4AD4-BD8F-5CE579548618}" type="sibTrans" cxnId="{5CA595D0-5A57-4C02-AA51-7EC50FB5B28E}">
      <dgm:prSet/>
      <dgm:spPr/>
      <dgm:t>
        <a:bodyPr/>
        <a:lstStyle/>
        <a:p>
          <a:endParaRPr lang="en-GB"/>
        </a:p>
      </dgm:t>
    </dgm:pt>
    <dgm:pt modelId="{E108D2D0-BD5E-4B39-B949-A665AC40D0AD}">
      <dgm:prSet/>
      <dgm:spPr/>
      <dgm:t>
        <a:bodyPr/>
        <a:lstStyle/>
        <a:p>
          <a:pPr algn="ctr"/>
          <a:r>
            <a:rPr lang="en-GB" b="1" dirty="0">
              <a:latin typeface="Calibri"/>
              <a:cs typeface="Calibri"/>
            </a:rPr>
            <a:t>The school will work closely with the LA.</a:t>
          </a:r>
        </a:p>
        <a:p>
          <a:pPr algn="ctr"/>
          <a:r>
            <a:rPr lang="en-GB" b="1" dirty="0">
              <a:latin typeface="Calibri"/>
              <a:cs typeface="Calibri"/>
            </a:rPr>
            <a:t>All avenues have been exhausted and support is not working or not being</a:t>
          </a:r>
        </a:p>
      </dgm:t>
    </dgm:pt>
    <dgm:pt modelId="{0DD5D767-192D-4D0F-A718-F70937CD04A0}" type="parTrans" cxnId="{2C07EE3F-60C4-462A-A6D8-9C9A102D35BC}">
      <dgm:prSet/>
      <dgm:spPr/>
      <dgm:t>
        <a:bodyPr/>
        <a:lstStyle/>
        <a:p>
          <a:endParaRPr lang="en-GB"/>
        </a:p>
      </dgm:t>
    </dgm:pt>
    <dgm:pt modelId="{D9DF3F78-0782-4236-B4BA-105355BF3629}" type="sibTrans" cxnId="{2C07EE3F-60C4-462A-A6D8-9C9A102D35BC}">
      <dgm:prSet/>
      <dgm:spPr/>
      <dgm:t>
        <a:bodyPr/>
        <a:lstStyle/>
        <a:p>
          <a:endParaRPr lang="en-GB"/>
        </a:p>
      </dgm:t>
    </dgm:pt>
    <dgm:pt modelId="{42F634E2-752C-4AEC-A3A0-F169023A594E}">
      <dgm:prSet/>
      <dgm:spPr/>
      <dgm:t>
        <a:bodyPr/>
        <a:lstStyle/>
        <a:p>
          <a:pPr algn="ctr"/>
          <a:r>
            <a:rPr lang="en-GB" b="1" dirty="0">
              <a:latin typeface="Calibri"/>
              <a:cs typeface="Calibri"/>
            </a:rPr>
            <a:t>engaged with.  The school will now  enforce attendance through statutory intervention or prosecution to protect the pupil’s right to an education.</a:t>
          </a:r>
        </a:p>
        <a:p>
          <a:pPr algn="ctr"/>
          <a:r>
            <a:rPr lang="en-GB" b="1" dirty="0">
              <a:latin typeface="Calibri"/>
              <a:cs typeface="Calibri"/>
            </a:rPr>
            <a:t>All support, and offer of support, to be reviewed.</a:t>
          </a:r>
        </a:p>
        <a:p>
          <a:pPr algn="ctr"/>
          <a:r>
            <a:rPr lang="en-GB" b="1" dirty="0">
              <a:latin typeface="Calibri"/>
              <a:cs typeface="Calibri"/>
            </a:rPr>
            <a:t>Continued support of the child and family.</a:t>
          </a:r>
        </a:p>
      </dgm:t>
    </dgm:pt>
    <dgm:pt modelId="{DDE13A32-D245-4D8B-B1E8-03001EFA603C}" type="parTrans" cxnId="{444C9107-6747-449E-A45D-E882EEE6F378}">
      <dgm:prSet/>
      <dgm:spPr/>
      <dgm:t>
        <a:bodyPr/>
        <a:lstStyle/>
        <a:p>
          <a:endParaRPr lang="en-GB"/>
        </a:p>
      </dgm:t>
    </dgm:pt>
    <dgm:pt modelId="{F8F63D65-EE80-410F-9D00-AFB785B71100}" type="sibTrans" cxnId="{444C9107-6747-449E-A45D-E882EEE6F378}">
      <dgm:prSet/>
      <dgm:spPr/>
      <dgm:t>
        <a:bodyPr/>
        <a:lstStyle/>
        <a:p>
          <a:endParaRPr lang="en-GB"/>
        </a:p>
      </dgm:t>
    </dgm:pt>
    <dgm:pt modelId="{7089948D-B042-4DFB-8432-03D542B1F6AF}" type="pres">
      <dgm:prSet presAssocID="{0CFA67DC-376D-433A-8BAC-DB8E3FEB6717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26659A9F-DE9B-4CF3-A753-75A56346C557}" type="pres">
      <dgm:prSet presAssocID="{D0318482-9917-4524-924E-F17CF6645AB4}" presName="ChildAccent7" presStyleCnt="0"/>
      <dgm:spPr/>
    </dgm:pt>
    <dgm:pt modelId="{9169BC6B-0688-4AA2-B32B-F778972C3DF5}" type="pres">
      <dgm:prSet presAssocID="{D0318482-9917-4524-924E-F17CF6645AB4}" presName="ChildAccent" presStyleLbl="alignImgPlace1" presStyleIdx="0" presStyleCnt="7"/>
      <dgm:spPr/>
    </dgm:pt>
    <dgm:pt modelId="{2B109C03-5691-49A2-A48E-F8BE9B087949}" type="pres">
      <dgm:prSet presAssocID="{D0318482-9917-4524-924E-F17CF6645AB4}" presName="Child7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48352E3-91CA-46E5-B5CF-0063CA605862}" type="pres">
      <dgm:prSet presAssocID="{D0318482-9917-4524-924E-F17CF6645AB4}" presName="Parent7" presStyleLbl="node1" presStyleIdx="0" presStyleCnt="7">
        <dgm:presLayoutVars>
          <dgm:chMax val="2"/>
          <dgm:chPref val="1"/>
          <dgm:bulletEnabled val="1"/>
        </dgm:presLayoutVars>
      </dgm:prSet>
      <dgm:spPr/>
    </dgm:pt>
    <dgm:pt modelId="{47805913-EDF4-4432-BA22-F2E38453F8C3}" type="pres">
      <dgm:prSet presAssocID="{5C222A97-0313-46EB-83A1-92E11112FFA8}" presName="ChildAccent6" presStyleCnt="0"/>
      <dgm:spPr/>
    </dgm:pt>
    <dgm:pt modelId="{30B38530-A779-4805-8907-1E4AD5138DAE}" type="pres">
      <dgm:prSet presAssocID="{5C222A97-0313-46EB-83A1-92E11112FFA8}" presName="ChildAccent" presStyleLbl="alignImgPlace1" presStyleIdx="1" presStyleCnt="7"/>
      <dgm:spPr/>
    </dgm:pt>
    <dgm:pt modelId="{5480B8E9-451B-4FA6-B21B-F9A29F1FCF2B}" type="pres">
      <dgm:prSet presAssocID="{5C222A97-0313-46EB-83A1-92E11112FFA8}" presName="Child6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8501AE2-1DFA-459C-ABEF-90FAEBF51775}" type="pres">
      <dgm:prSet presAssocID="{5C222A97-0313-46EB-83A1-92E11112FFA8}" presName="Parent6" presStyleLbl="node1" presStyleIdx="1" presStyleCnt="7">
        <dgm:presLayoutVars>
          <dgm:chMax val="2"/>
          <dgm:chPref val="1"/>
          <dgm:bulletEnabled val="1"/>
        </dgm:presLayoutVars>
      </dgm:prSet>
      <dgm:spPr/>
    </dgm:pt>
    <dgm:pt modelId="{953D5B2E-DBB3-48DD-8516-5993AB90996C}" type="pres">
      <dgm:prSet presAssocID="{3E2A15C7-B0D0-4838-8B3C-0D310116B757}" presName="ChildAccent5" presStyleCnt="0"/>
      <dgm:spPr/>
    </dgm:pt>
    <dgm:pt modelId="{F4C0B03A-B7BF-4561-8AF3-AC4292EDEF4C}" type="pres">
      <dgm:prSet presAssocID="{3E2A15C7-B0D0-4838-8B3C-0D310116B757}" presName="ChildAccent" presStyleLbl="alignImgPlace1" presStyleIdx="2" presStyleCnt="7"/>
      <dgm:spPr/>
    </dgm:pt>
    <dgm:pt modelId="{9073FD05-A4EA-43D0-95CA-58ACB95B8567}" type="pres">
      <dgm:prSet presAssocID="{3E2A15C7-B0D0-4838-8B3C-0D310116B757}" presName="Child5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0E4852-DB05-4209-A937-0347D2475683}" type="pres">
      <dgm:prSet presAssocID="{3E2A15C7-B0D0-4838-8B3C-0D310116B757}" presName="Parent5" presStyleLbl="node1" presStyleIdx="2" presStyleCnt="7">
        <dgm:presLayoutVars>
          <dgm:chMax val="2"/>
          <dgm:chPref val="1"/>
          <dgm:bulletEnabled val="1"/>
        </dgm:presLayoutVars>
      </dgm:prSet>
      <dgm:spPr/>
    </dgm:pt>
    <dgm:pt modelId="{B5D5CE51-9E75-4C6D-B005-67C41AAA31DA}" type="pres">
      <dgm:prSet presAssocID="{E9734AAD-91BD-43AC-BCB8-711CBC7776D2}" presName="ChildAccent4" presStyleCnt="0"/>
      <dgm:spPr/>
    </dgm:pt>
    <dgm:pt modelId="{43473032-2180-4192-B36B-4567E8404027}" type="pres">
      <dgm:prSet presAssocID="{E9734AAD-91BD-43AC-BCB8-711CBC7776D2}" presName="ChildAccent" presStyleLbl="alignImgPlace1" presStyleIdx="3" presStyleCnt="7"/>
      <dgm:spPr/>
    </dgm:pt>
    <dgm:pt modelId="{0A5A1718-CE70-406D-85A7-AF8359C88575}" type="pres">
      <dgm:prSet presAssocID="{E9734AAD-91BD-43AC-BCB8-711CBC7776D2}" presName="Child4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307F4E2-DD1A-439D-A7BE-146E3E07E291}" type="pres">
      <dgm:prSet presAssocID="{E9734AAD-91BD-43AC-BCB8-711CBC7776D2}" presName="Parent4" presStyleLbl="node1" presStyleIdx="3" presStyleCnt="7">
        <dgm:presLayoutVars>
          <dgm:chMax val="2"/>
          <dgm:chPref val="1"/>
          <dgm:bulletEnabled val="1"/>
        </dgm:presLayoutVars>
      </dgm:prSet>
      <dgm:spPr/>
    </dgm:pt>
    <dgm:pt modelId="{0919BF80-7849-4C7B-A3D7-A3F20B618056}" type="pres">
      <dgm:prSet presAssocID="{D4FE1FAC-9C66-4715-B630-2DDA10D3B578}" presName="ChildAccent3" presStyleCnt="0"/>
      <dgm:spPr/>
    </dgm:pt>
    <dgm:pt modelId="{E96BA1AC-9A37-47A0-81B7-60D995AA5741}" type="pres">
      <dgm:prSet presAssocID="{D4FE1FAC-9C66-4715-B630-2DDA10D3B578}" presName="ChildAccent" presStyleLbl="alignImgPlace1" presStyleIdx="4" presStyleCnt="7"/>
      <dgm:spPr/>
    </dgm:pt>
    <dgm:pt modelId="{C5430ACA-1B4C-4CCB-A7E5-F398DE4701EF}" type="pres">
      <dgm:prSet presAssocID="{D4FE1FAC-9C66-4715-B630-2DDA10D3B578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F45BF46-B6DE-458A-B168-9DD822FACCCB}" type="pres">
      <dgm:prSet presAssocID="{D4FE1FAC-9C66-4715-B630-2DDA10D3B578}" presName="Parent3" presStyleLbl="node1" presStyleIdx="4" presStyleCnt="7">
        <dgm:presLayoutVars>
          <dgm:chMax val="2"/>
          <dgm:chPref val="1"/>
          <dgm:bulletEnabled val="1"/>
        </dgm:presLayoutVars>
      </dgm:prSet>
      <dgm:spPr/>
    </dgm:pt>
    <dgm:pt modelId="{403DB1D9-F227-4840-9E5C-5A696DFDCB5B}" type="pres">
      <dgm:prSet presAssocID="{842C5167-AACA-4D73-BD5A-B244F6EA6871}" presName="ChildAccent2" presStyleCnt="0"/>
      <dgm:spPr/>
    </dgm:pt>
    <dgm:pt modelId="{B810F53C-DC38-4E8A-AFD7-7CA8C5AB296E}" type="pres">
      <dgm:prSet presAssocID="{842C5167-AACA-4D73-BD5A-B244F6EA6871}" presName="ChildAccent" presStyleLbl="alignImgPlace1" presStyleIdx="5" presStyleCnt="7" custLinFactNeighborX="-3690" custLinFactNeighborY="-455"/>
      <dgm:spPr/>
    </dgm:pt>
    <dgm:pt modelId="{AFF2AEED-7F43-4174-B763-CDD07BF57AA1}" type="pres">
      <dgm:prSet presAssocID="{842C5167-AACA-4D73-BD5A-B244F6EA6871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464471A-A9C1-44E8-B22A-FBB1EB7EAEE8}" type="pres">
      <dgm:prSet presAssocID="{842C5167-AACA-4D73-BD5A-B244F6EA6871}" presName="Parent2" presStyleLbl="node1" presStyleIdx="5" presStyleCnt="7">
        <dgm:presLayoutVars>
          <dgm:chMax val="2"/>
          <dgm:chPref val="1"/>
          <dgm:bulletEnabled val="1"/>
        </dgm:presLayoutVars>
      </dgm:prSet>
      <dgm:spPr/>
    </dgm:pt>
    <dgm:pt modelId="{F3711292-1FDF-4773-947A-EBA55CE1BAF4}" type="pres">
      <dgm:prSet presAssocID="{1F6ED1C6-31F4-4CA1-9E34-7851707A7912}" presName="ChildAccent1" presStyleCnt="0"/>
      <dgm:spPr/>
    </dgm:pt>
    <dgm:pt modelId="{18A5E3D9-7686-4E72-85F4-29C5D07DDFE9}" type="pres">
      <dgm:prSet presAssocID="{1F6ED1C6-31F4-4CA1-9E34-7851707A7912}" presName="ChildAccent" presStyleLbl="alignImgPlace1" presStyleIdx="6" presStyleCnt="7" custLinFactNeighborX="1810" custLinFactNeighborY="317"/>
      <dgm:spPr/>
    </dgm:pt>
    <dgm:pt modelId="{A253F2CB-722E-4A6F-830C-4BB9E388295D}" type="pres">
      <dgm:prSet presAssocID="{1F6ED1C6-31F4-4CA1-9E34-7851707A7912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F8C291F-186B-4751-912E-C865A1665F4F}" type="pres">
      <dgm:prSet presAssocID="{1F6ED1C6-31F4-4CA1-9E34-7851707A7912}" presName="Parent1" presStyleLbl="node1" presStyleIdx="6" presStyleCnt="7">
        <dgm:presLayoutVars>
          <dgm:chMax val="2"/>
          <dgm:chPref val="1"/>
          <dgm:bulletEnabled val="1"/>
        </dgm:presLayoutVars>
      </dgm:prSet>
      <dgm:spPr/>
    </dgm:pt>
  </dgm:ptLst>
  <dgm:cxnLst>
    <dgm:cxn modelId="{87E5C901-4055-4AE8-961E-A413CAA0B0F1}" type="presOf" srcId="{3E2A15C7-B0D0-4838-8B3C-0D310116B757}" destId="{410E4852-DB05-4209-A937-0347D2475683}" srcOrd="0" destOrd="0" presId="urn:microsoft.com/office/officeart/2011/layout/InterconnectedBlockProcess"/>
    <dgm:cxn modelId="{444C9107-6747-449E-A45D-E882EEE6F378}" srcId="{5C222A97-0313-46EB-83A1-92E11112FFA8}" destId="{42F634E2-752C-4AEC-A3A0-F169023A594E}" srcOrd="1" destOrd="0" parTransId="{DDE13A32-D245-4D8B-B1E8-03001EFA603C}" sibTransId="{F8F63D65-EE80-410F-9D00-AFB785B71100}"/>
    <dgm:cxn modelId="{ABF3BF14-206F-4606-BAEF-516AC24BC318}" srcId="{0CFA67DC-376D-433A-8BAC-DB8E3FEB6717}" destId="{1F6ED1C6-31F4-4CA1-9E34-7851707A7912}" srcOrd="0" destOrd="0" parTransId="{793F6EBE-6C3D-4477-B266-0CCD8083930A}" sibTransId="{E615DA80-A36D-4009-82BB-4E8D79BD6A56}"/>
    <dgm:cxn modelId="{A9A19C18-1550-4B18-8B84-FADCE4FCA51B}" type="presOf" srcId="{E108D2D0-BD5E-4B39-B949-A665AC40D0AD}" destId="{30B38530-A779-4805-8907-1E4AD5138DAE}" srcOrd="0" destOrd="0" presId="urn:microsoft.com/office/officeart/2011/layout/InterconnectedBlockProcess"/>
    <dgm:cxn modelId="{096E0222-D877-431C-8864-5E2AE7FEF5E6}" srcId="{842C5167-AACA-4D73-BD5A-B244F6EA6871}" destId="{D074708F-37AE-4615-9162-9A27C208A189}" srcOrd="0" destOrd="0" parTransId="{9CEF7350-7B54-43C7-99B7-63C5C6529E44}" sibTransId="{61399E23-6CF1-4915-A500-7A74AEA57014}"/>
    <dgm:cxn modelId="{8B5E5927-63A8-451D-8959-6B767261F87C}" srcId="{D0318482-9917-4524-924E-F17CF6645AB4}" destId="{236422A3-3CE8-4589-A193-42C97C3B89C1}" srcOrd="0" destOrd="0" parTransId="{20B4DAE5-293D-4AE5-861E-10D2B154E4E0}" sibTransId="{4CA67211-8317-4BE7-A236-5CD2D568AD80}"/>
    <dgm:cxn modelId="{3145FA2E-C43F-43F5-95DA-720768E6C8FB}" type="presOf" srcId="{8728F5EE-F36C-4BDE-AE61-ED1F3F8A7524}" destId="{C5430ACA-1B4C-4CCB-A7E5-F398DE4701EF}" srcOrd="1" destOrd="0" presId="urn:microsoft.com/office/officeart/2011/layout/InterconnectedBlockProcess"/>
    <dgm:cxn modelId="{B1F8D930-5744-4C85-A328-02010AA10226}" type="presOf" srcId="{42F634E2-752C-4AEC-A3A0-F169023A594E}" destId="{5480B8E9-451B-4FA6-B21B-F9A29F1FCF2B}" srcOrd="1" destOrd="1" presId="urn:microsoft.com/office/officeart/2011/layout/InterconnectedBlockProcess"/>
    <dgm:cxn modelId="{CB952C38-27DE-4C50-B02E-2B3AF8FE2FA3}" type="presOf" srcId="{D074708F-37AE-4615-9162-9A27C208A189}" destId="{B810F53C-DC38-4E8A-AFD7-7CA8C5AB296E}" srcOrd="0" destOrd="0" presId="urn:microsoft.com/office/officeart/2011/layout/InterconnectedBlockProcess"/>
    <dgm:cxn modelId="{2C07EE3F-60C4-462A-A6D8-9C9A102D35BC}" srcId="{5C222A97-0313-46EB-83A1-92E11112FFA8}" destId="{E108D2D0-BD5E-4B39-B949-A665AC40D0AD}" srcOrd="0" destOrd="0" parTransId="{0DD5D767-192D-4D0F-A718-F70937CD04A0}" sibTransId="{D9DF3F78-0782-4236-B4BA-105355BF3629}"/>
    <dgm:cxn modelId="{472FCE64-6DA9-46AE-8B07-8C8560B22892}" type="presOf" srcId="{F503EF42-C4B0-4907-8D3E-066F44E6DD6C}" destId="{0A5A1718-CE70-406D-85A7-AF8359C88575}" srcOrd="1" destOrd="0" presId="urn:microsoft.com/office/officeart/2011/layout/InterconnectedBlockProcess"/>
    <dgm:cxn modelId="{6409BD46-99AF-47A1-9677-B0F3A9D62FAB}" type="presOf" srcId="{E9734AAD-91BD-43AC-BCB8-711CBC7776D2}" destId="{4307F4E2-DD1A-439D-A7BE-146E3E07E291}" srcOrd="0" destOrd="0" presId="urn:microsoft.com/office/officeart/2011/layout/InterconnectedBlockProcess"/>
    <dgm:cxn modelId="{399D2169-1F8B-4448-97F0-9988D41C83CF}" type="presOf" srcId="{236422A3-3CE8-4589-A193-42C97C3B89C1}" destId="{9169BC6B-0688-4AA2-B32B-F778972C3DF5}" srcOrd="0" destOrd="0" presId="urn:microsoft.com/office/officeart/2011/layout/InterconnectedBlockProcess"/>
    <dgm:cxn modelId="{7E2C2E69-C159-4C71-AC3A-8A213A0EB359}" type="presOf" srcId="{5631E0F0-932D-4863-8470-67292EFA197E}" destId="{A253F2CB-722E-4A6F-830C-4BB9E388295D}" srcOrd="1" destOrd="0" presId="urn:microsoft.com/office/officeart/2011/layout/InterconnectedBlockProcess"/>
    <dgm:cxn modelId="{B9A96A77-A877-4DE3-AEDF-84E9F5D2895E}" srcId="{0CFA67DC-376D-433A-8BAC-DB8E3FEB6717}" destId="{D0318482-9917-4524-924E-F17CF6645AB4}" srcOrd="6" destOrd="0" parTransId="{6F83BF04-64F1-4DAE-B618-2CB9B76B93A5}" sibTransId="{D198B60D-C7FD-49F4-939F-46B7248A5905}"/>
    <dgm:cxn modelId="{08F21682-578C-4714-B5A6-B5362C665805}" type="presOf" srcId="{0CFA67DC-376D-433A-8BAC-DB8E3FEB6717}" destId="{7089948D-B042-4DFB-8432-03D542B1F6AF}" srcOrd="0" destOrd="0" presId="urn:microsoft.com/office/officeart/2011/layout/InterconnectedBlockProcess"/>
    <dgm:cxn modelId="{91E4AE87-BD59-4743-885F-9C74CB49B102}" type="presOf" srcId="{1F6ED1C6-31F4-4CA1-9E34-7851707A7912}" destId="{BF8C291F-186B-4751-912E-C865A1665F4F}" srcOrd="0" destOrd="0" presId="urn:microsoft.com/office/officeart/2011/layout/InterconnectedBlockProcess"/>
    <dgm:cxn modelId="{69B62889-7CB8-421C-8B29-4BDA899E3E94}" type="presOf" srcId="{5C222A97-0313-46EB-83A1-92E11112FFA8}" destId="{38501AE2-1DFA-459C-ABEF-90FAEBF51775}" srcOrd="0" destOrd="0" presId="urn:microsoft.com/office/officeart/2011/layout/InterconnectedBlockProcess"/>
    <dgm:cxn modelId="{2E41638E-5E8C-45B1-9217-FA50AB4EDF19}" srcId="{0CFA67DC-376D-433A-8BAC-DB8E3FEB6717}" destId="{E9734AAD-91BD-43AC-BCB8-711CBC7776D2}" srcOrd="3" destOrd="0" parTransId="{3A519F9C-0914-4B96-A020-515FF0FCDA20}" sibTransId="{680AFDBE-492B-4CA8-BD61-5C056AEDDAD5}"/>
    <dgm:cxn modelId="{24F9A696-9928-4AC6-995A-BC070000AB2C}" type="presOf" srcId="{5631E0F0-932D-4863-8470-67292EFA197E}" destId="{18A5E3D9-7686-4E72-85F4-29C5D07DDFE9}" srcOrd="0" destOrd="0" presId="urn:microsoft.com/office/officeart/2011/layout/InterconnectedBlockProcess"/>
    <dgm:cxn modelId="{2D7E169A-5DE0-4371-B088-6E03DACF59F3}" type="presOf" srcId="{D0318482-9917-4524-924E-F17CF6645AB4}" destId="{A48352E3-91CA-46E5-B5CF-0063CA605862}" srcOrd="0" destOrd="0" presId="urn:microsoft.com/office/officeart/2011/layout/InterconnectedBlockProcess"/>
    <dgm:cxn modelId="{128C5A9B-CFC0-44DF-952F-FA0EA6F2B59C}" type="presOf" srcId="{E108D2D0-BD5E-4B39-B949-A665AC40D0AD}" destId="{5480B8E9-451B-4FA6-B21B-F9A29F1FCF2B}" srcOrd="1" destOrd="0" presId="urn:microsoft.com/office/officeart/2011/layout/InterconnectedBlockProcess"/>
    <dgm:cxn modelId="{60F3C69F-C750-4548-A672-12248CB13DC4}" type="presOf" srcId="{236422A3-3CE8-4589-A193-42C97C3B89C1}" destId="{2B109C03-5691-49A2-A48E-F8BE9B087949}" srcOrd="1" destOrd="0" presId="urn:microsoft.com/office/officeart/2011/layout/InterconnectedBlockProcess"/>
    <dgm:cxn modelId="{12C577AD-8E40-426E-B838-7018F4B5870E}" type="presOf" srcId="{D074708F-37AE-4615-9162-9A27C208A189}" destId="{AFF2AEED-7F43-4174-B763-CDD07BF57AA1}" srcOrd="1" destOrd="0" presId="urn:microsoft.com/office/officeart/2011/layout/InterconnectedBlockProcess"/>
    <dgm:cxn modelId="{12AB06AF-2C1F-4779-900C-237996EB2834}" srcId="{D4FE1FAC-9C66-4715-B630-2DDA10D3B578}" destId="{8728F5EE-F36C-4BDE-AE61-ED1F3F8A7524}" srcOrd="0" destOrd="0" parTransId="{B3110D08-587C-44E3-BBDE-75101F793330}" sibTransId="{34D53EED-C5E7-4075-94B4-969ECA7D2E7D}"/>
    <dgm:cxn modelId="{3423BDB3-F399-4FFB-847F-E7CCA75C5C8B}" srcId="{0CFA67DC-376D-433A-8BAC-DB8E3FEB6717}" destId="{3E2A15C7-B0D0-4838-8B3C-0D310116B757}" srcOrd="4" destOrd="0" parTransId="{49A46B1B-2AB4-4A39-92C8-BFEC53982087}" sibTransId="{2D8E45EA-0598-4FCD-86D4-2A3566134512}"/>
    <dgm:cxn modelId="{BB9D5ABC-1A87-471C-B060-91B6B16450AB}" type="presOf" srcId="{F503EF42-C4B0-4907-8D3E-066F44E6DD6C}" destId="{43473032-2180-4192-B36B-4567E8404027}" srcOrd="0" destOrd="0" presId="urn:microsoft.com/office/officeart/2011/layout/InterconnectedBlockProcess"/>
    <dgm:cxn modelId="{D187F7C9-5DDB-4A03-B859-D7CE65572B6A}" srcId="{0CFA67DC-376D-433A-8BAC-DB8E3FEB6717}" destId="{5C222A97-0313-46EB-83A1-92E11112FFA8}" srcOrd="5" destOrd="0" parTransId="{35798E1A-667D-476D-A0FD-3B083290FEA7}" sibTransId="{62DBB49A-E30B-4C21-ACA2-E6E37EF08E10}"/>
    <dgm:cxn modelId="{DE546DCE-41F1-48EE-8214-E34698EC85A1}" srcId="{0CFA67DC-376D-433A-8BAC-DB8E3FEB6717}" destId="{842C5167-AACA-4D73-BD5A-B244F6EA6871}" srcOrd="1" destOrd="0" parTransId="{BACEA7E5-0D66-41E8-AABB-405CD62992CD}" sibTransId="{EBCC6767-8A66-43CC-A3D4-8D75A1D72D6C}"/>
    <dgm:cxn modelId="{A97067CF-047D-4ED7-9ED9-C88720FFB7D7}" type="presOf" srcId="{A8CD855E-BB3A-4879-96E8-90415565E346}" destId="{9073FD05-A4EA-43D0-95CA-58ACB95B8567}" srcOrd="1" destOrd="0" presId="urn:microsoft.com/office/officeart/2011/layout/InterconnectedBlockProcess"/>
    <dgm:cxn modelId="{5CA595D0-5A57-4C02-AA51-7EC50FB5B28E}" srcId="{3E2A15C7-B0D0-4838-8B3C-0D310116B757}" destId="{A8CD855E-BB3A-4879-96E8-90415565E346}" srcOrd="0" destOrd="0" parTransId="{EF72E8E3-4A53-4AAF-87B8-3E96A801C1D0}" sibTransId="{89101450-8068-4AD4-BD8F-5CE579548618}"/>
    <dgm:cxn modelId="{90CF96D1-F7C3-41D3-B272-9ABC06EDAA3F}" type="presOf" srcId="{842C5167-AACA-4D73-BD5A-B244F6EA6871}" destId="{4464471A-A9C1-44E8-B22A-FBB1EB7EAEE8}" srcOrd="0" destOrd="0" presId="urn:microsoft.com/office/officeart/2011/layout/InterconnectedBlockProcess"/>
    <dgm:cxn modelId="{406942D5-9724-4950-BE8F-3E316BE5666D}" srcId="{E9734AAD-91BD-43AC-BCB8-711CBC7776D2}" destId="{F503EF42-C4B0-4907-8D3E-066F44E6DD6C}" srcOrd="0" destOrd="0" parTransId="{A0AE0C32-11DC-44F1-BD2A-78E72E2C238F}" sibTransId="{A245E743-08F5-4672-9716-8A40A89746A0}"/>
    <dgm:cxn modelId="{0F541EDB-BD37-42D2-B3EC-72463E35E848}" type="presOf" srcId="{8728F5EE-F36C-4BDE-AE61-ED1F3F8A7524}" destId="{E96BA1AC-9A37-47A0-81B7-60D995AA5741}" srcOrd="0" destOrd="0" presId="urn:microsoft.com/office/officeart/2011/layout/InterconnectedBlockProcess"/>
    <dgm:cxn modelId="{1228F5E1-6BED-4BFF-BB48-AA66E9B5B030}" srcId="{1F6ED1C6-31F4-4CA1-9E34-7851707A7912}" destId="{5631E0F0-932D-4863-8470-67292EFA197E}" srcOrd="0" destOrd="0" parTransId="{1F57CC6A-A867-4F72-9C99-B2A77B1B4B5E}" sibTransId="{2A0ABD2E-E91B-4801-AC06-21D0018EC7F1}"/>
    <dgm:cxn modelId="{E2E04AE6-9186-4930-9621-4C2A73EFE999}" type="presOf" srcId="{42F634E2-752C-4AEC-A3A0-F169023A594E}" destId="{30B38530-A779-4805-8907-1E4AD5138DAE}" srcOrd="0" destOrd="1" presId="urn:microsoft.com/office/officeart/2011/layout/InterconnectedBlockProcess"/>
    <dgm:cxn modelId="{259539F5-5106-424C-AF9F-DD9AFB0573FE}" type="presOf" srcId="{D4FE1FAC-9C66-4715-B630-2DDA10D3B578}" destId="{9F45BF46-B6DE-458A-B168-9DD822FACCCB}" srcOrd="0" destOrd="0" presId="urn:microsoft.com/office/officeart/2011/layout/InterconnectedBlockProcess"/>
    <dgm:cxn modelId="{9C53CAF8-568F-4FD9-96A5-DEEFE70A7C5A}" srcId="{0CFA67DC-376D-433A-8BAC-DB8E3FEB6717}" destId="{D4FE1FAC-9C66-4715-B630-2DDA10D3B578}" srcOrd="2" destOrd="0" parTransId="{9200D2C0-2C1A-4711-A267-B2F433DB09D0}" sibTransId="{AB379A8B-F648-40BF-B4B4-D11EB654A36D}"/>
    <dgm:cxn modelId="{7396F3FF-EE3F-4A01-9267-4B64B8722E39}" type="presOf" srcId="{A8CD855E-BB3A-4879-96E8-90415565E346}" destId="{F4C0B03A-B7BF-4561-8AF3-AC4292EDEF4C}" srcOrd="0" destOrd="0" presId="urn:microsoft.com/office/officeart/2011/layout/InterconnectedBlockProcess"/>
    <dgm:cxn modelId="{157474DA-5E5B-4994-9DB5-8AA867D05402}" type="presParOf" srcId="{7089948D-B042-4DFB-8432-03D542B1F6AF}" destId="{26659A9F-DE9B-4CF3-A753-75A56346C557}" srcOrd="0" destOrd="0" presId="urn:microsoft.com/office/officeart/2011/layout/InterconnectedBlockProcess"/>
    <dgm:cxn modelId="{DD54D2CE-84EF-4EAC-87F1-D4300DD6138B}" type="presParOf" srcId="{26659A9F-DE9B-4CF3-A753-75A56346C557}" destId="{9169BC6B-0688-4AA2-B32B-F778972C3DF5}" srcOrd="0" destOrd="0" presId="urn:microsoft.com/office/officeart/2011/layout/InterconnectedBlockProcess"/>
    <dgm:cxn modelId="{66827513-52DE-43CF-B024-8120261EEE5E}" type="presParOf" srcId="{7089948D-B042-4DFB-8432-03D542B1F6AF}" destId="{2B109C03-5691-49A2-A48E-F8BE9B087949}" srcOrd="1" destOrd="0" presId="urn:microsoft.com/office/officeart/2011/layout/InterconnectedBlockProcess"/>
    <dgm:cxn modelId="{321AF2E6-77C2-4F0A-81EC-F42628174B1E}" type="presParOf" srcId="{7089948D-B042-4DFB-8432-03D542B1F6AF}" destId="{A48352E3-91CA-46E5-B5CF-0063CA605862}" srcOrd="2" destOrd="0" presId="urn:microsoft.com/office/officeart/2011/layout/InterconnectedBlockProcess"/>
    <dgm:cxn modelId="{D2809D93-BE1B-43FB-BDA5-DF74BFD33493}" type="presParOf" srcId="{7089948D-B042-4DFB-8432-03D542B1F6AF}" destId="{47805913-EDF4-4432-BA22-F2E38453F8C3}" srcOrd="3" destOrd="0" presId="urn:microsoft.com/office/officeart/2011/layout/InterconnectedBlockProcess"/>
    <dgm:cxn modelId="{998E7BD7-6DB4-4453-8609-056A9FF6AD9B}" type="presParOf" srcId="{47805913-EDF4-4432-BA22-F2E38453F8C3}" destId="{30B38530-A779-4805-8907-1E4AD5138DAE}" srcOrd="0" destOrd="0" presId="urn:microsoft.com/office/officeart/2011/layout/InterconnectedBlockProcess"/>
    <dgm:cxn modelId="{28D75466-6412-4CA4-A177-173C1D14DBBC}" type="presParOf" srcId="{7089948D-B042-4DFB-8432-03D542B1F6AF}" destId="{5480B8E9-451B-4FA6-B21B-F9A29F1FCF2B}" srcOrd="4" destOrd="0" presId="urn:microsoft.com/office/officeart/2011/layout/InterconnectedBlockProcess"/>
    <dgm:cxn modelId="{F9294944-AABC-4A85-A38B-B4EB77610E86}" type="presParOf" srcId="{7089948D-B042-4DFB-8432-03D542B1F6AF}" destId="{38501AE2-1DFA-459C-ABEF-90FAEBF51775}" srcOrd="5" destOrd="0" presId="urn:microsoft.com/office/officeart/2011/layout/InterconnectedBlockProcess"/>
    <dgm:cxn modelId="{314876F6-95BF-47A2-B359-628134A2F7AF}" type="presParOf" srcId="{7089948D-B042-4DFB-8432-03D542B1F6AF}" destId="{953D5B2E-DBB3-48DD-8516-5993AB90996C}" srcOrd="6" destOrd="0" presId="urn:microsoft.com/office/officeart/2011/layout/InterconnectedBlockProcess"/>
    <dgm:cxn modelId="{96F44E32-0DC3-4768-ACF4-EBCA9F523039}" type="presParOf" srcId="{953D5B2E-DBB3-48DD-8516-5993AB90996C}" destId="{F4C0B03A-B7BF-4561-8AF3-AC4292EDEF4C}" srcOrd="0" destOrd="0" presId="urn:microsoft.com/office/officeart/2011/layout/InterconnectedBlockProcess"/>
    <dgm:cxn modelId="{F10FC81D-38B0-4236-A4E3-0BE83CC46C19}" type="presParOf" srcId="{7089948D-B042-4DFB-8432-03D542B1F6AF}" destId="{9073FD05-A4EA-43D0-95CA-58ACB95B8567}" srcOrd="7" destOrd="0" presId="urn:microsoft.com/office/officeart/2011/layout/InterconnectedBlockProcess"/>
    <dgm:cxn modelId="{22C4961C-7569-4A31-9FFB-8D726C18D075}" type="presParOf" srcId="{7089948D-B042-4DFB-8432-03D542B1F6AF}" destId="{410E4852-DB05-4209-A937-0347D2475683}" srcOrd="8" destOrd="0" presId="urn:microsoft.com/office/officeart/2011/layout/InterconnectedBlockProcess"/>
    <dgm:cxn modelId="{83393DD1-E8A0-449D-9DDC-FA8CD8B7C5EA}" type="presParOf" srcId="{7089948D-B042-4DFB-8432-03D542B1F6AF}" destId="{B5D5CE51-9E75-4C6D-B005-67C41AAA31DA}" srcOrd="9" destOrd="0" presId="urn:microsoft.com/office/officeart/2011/layout/InterconnectedBlockProcess"/>
    <dgm:cxn modelId="{2B7B668F-1B60-42B0-AEDF-FC327742A3FE}" type="presParOf" srcId="{B5D5CE51-9E75-4C6D-B005-67C41AAA31DA}" destId="{43473032-2180-4192-B36B-4567E8404027}" srcOrd="0" destOrd="0" presId="urn:microsoft.com/office/officeart/2011/layout/InterconnectedBlockProcess"/>
    <dgm:cxn modelId="{E37D09DA-C6FF-4BD9-8D1A-A0331152BF84}" type="presParOf" srcId="{7089948D-B042-4DFB-8432-03D542B1F6AF}" destId="{0A5A1718-CE70-406D-85A7-AF8359C88575}" srcOrd="10" destOrd="0" presId="urn:microsoft.com/office/officeart/2011/layout/InterconnectedBlockProcess"/>
    <dgm:cxn modelId="{E9772FB2-9A83-4333-B79C-BCA2D3CF0DD4}" type="presParOf" srcId="{7089948D-B042-4DFB-8432-03D542B1F6AF}" destId="{4307F4E2-DD1A-439D-A7BE-146E3E07E291}" srcOrd="11" destOrd="0" presId="urn:microsoft.com/office/officeart/2011/layout/InterconnectedBlockProcess"/>
    <dgm:cxn modelId="{1BB49609-31CB-40AE-8561-4E64F44BA05A}" type="presParOf" srcId="{7089948D-B042-4DFB-8432-03D542B1F6AF}" destId="{0919BF80-7849-4C7B-A3D7-A3F20B618056}" srcOrd="12" destOrd="0" presId="urn:microsoft.com/office/officeart/2011/layout/InterconnectedBlockProcess"/>
    <dgm:cxn modelId="{FCA7913F-9826-46C9-A7C8-E12BA130FF40}" type="presParOf" srcId="{0919BF80-7849-4C7B-A3D7-A3F20B618056}" destId="{E96BA1AC-9A37-47A0-81B7-60D995AA5741}" srcOrd="0" destOrd="0" presId="urn:microsoft.com/office/officeart/2011/layout/InterconnectedBlockProcess"/>
    <dgm:cxn modelId="{85649A58-26C4-4915-B1F4-FD4BA29175C5}" type="presParOf" srcId="{7089948D-B042-4DFB-8432-03D542B1F6AF}" destId="{C5430ACA-1B4C-4CCB-A7E5-F398DE4701EF}" srcOrd="13" destOrd="0" presId="urn:microsoft.com/office/officeart/2011/layout/InterconnectedBlockProcess"/>
    <dgm:cxn modelId="{8FACE473-23C8-40D0-BD56-8DA092F1744B}" type="presParOf" srcId="{7089948D-B042-4DFB-8432-03D542B1F6AF}" destId="{9F45BF46-B6DE-458A-B168-9DD822FACCCB}" srcOrd="14" destOrd="0" presId="urn:microsoft.com/office/officeart/2011/layout/InterconnectedBlockProcess"/>
    <dgm:cxn modelId="{43812B99-3F13-4FC9-A664-6A9DF25B1F06}" type="presParOf" srcId="{7089948D-B042-4DFB-8432-03D542B1F6AF}" destId="{403DB1D9-F227-4840-9E5C-5A696DFDCB5B}" srcOrd="15" destOrd="0" presId="urn:microsoft.com/office/officeart/2011/layout/InterconnectedBlockProcess"/>
    <dgm:cxn modelId="{DB023C68-5A7D-44D2-8464-E60FF6F59668}" type="presParOf" srcId="{403DB1D9-F227-4840-9E5C-5A696DFDCB5B}" destId="{B810F53C-DC38-4E8A-AFD7-7CA8C5AB296E}" srcOrd="0" destOrd="0" presId="urn:microsoft.com/office/officeart/2011/layout/InterconnectedBlockProcess"/>
    <dgm:cxn modelId="{422F4071-F969-4A94-BC22-040EBD9A0ED4}" type="presParOf" srcId="{7089948D-B042-4DFB-8432-03D542B1F6AF}" destId="{AFF2AEED-7F43-4174-B763-CDD07BF57AA1}" srcOrd="16" destOrd="0" presId="urn:microsoft.com/office/officeart/2011/layout/InterconnectedBlockProcess"/>
    <dgm:cxn modelId="{DEB2A54B-B280-4EA7-A60B-C680D05BAAF7}" type="presParOf" srcId="{7089948D-B042-4DFB-8432-03D542B1F6AF}" destId="{4464471A-A9C1-44E8-B22A-FBB1EB7EAEE8}" srcOrd="17" destOrd="0" presId="urn:microsoft.com/office/officeart/2011/layout/InterconnectedBlockProcess"/>
    <dgm:cxn modelId="{E2967032-EE13-47DA-8594-3FE4908CC36E}" type="presParOf" srcId="{7089948D-B042-4DFB-8432-03D542B1F6AF}" destId="{F3711292-1FDF-4773-947A-EBA55CE1BAF4}" srcOrd="18" destOrd="0" presId="urn:microsoft.com/office/officeart/2011/layout/InterconnectedBlockProcess"/>
    <dgm:cxn modelId="{7DE231D6-8362-410D-AAB0-714D8F0B8B32}" type="presParOf" srcId="{F3711292-1FDF-4773-947A-EBA55CE1BAF4}" destId="{18A5E3D9-7686-4E72-85F4-29C5D07DDFE9}" srcOrd="0" destOrd="0" presId="urn:microsoft.com/office/officeart/2011/layout/InterconnectedBlockProcess"/>
    <dgm:cxn modelId="{B6435218-FFBB-4672-BC22-C46F9F3AD578}" type="presParOf" srcId="{7089948D-B042-4DFB-8432-03D542B1F6AF}" destId="{A253F2CB-722E-4A6F-830C-4BB9E388295D}" srcOrd="19" destOrd="0" presId="urn:microsoft.com/office/officeart/2011/layout/InterconnectedBlockProcess"/>
    <dgm:cxn modelId="{18878590-C711-4784-B77D-71AFBFE7A255}" type="presParOf" srcId="{7089948D-B042-4DFB-8432-03D542B1F6AF}" destId="{BF8C291F-186B-4751-912E-C865A1665F4F}" srcOrd="20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9BC6B-0688-4AA2-B32B-F778972C3DF5}">
      <dsp:nvSpPr>
        <dsp:cNvPr id="0" name=""/>
        <dsp:cNvSpPr/>
      </dsp:nvSpPr>
      <dsp:spPr>
        <a:xfrm>
          <a:off x="10302922" y="1248491"/>
          <a:ext cx="1578131" cy="4510232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u="sng" kern="1200" dirty="0">
              <a:latin typeface="Calibri"/>
              <a:cs typeface="Calibri"/>
            </a:rPr>
            <a:t>The child is now considered a persistently absent child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Persistent absence is when a pupil enrolment’s overall absence equates to 10 per cent or more of their possible sessions.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Over an academic year this equates to 19 days.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At this stage, the child will be PA for the remainder of the school year.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Safeguarding referrals at this stage can be made.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The child and family will continue to be supported. </a:t>
          </a:r>
        </a:p>
      </dsp:txBody>
      <dsp:txXfrm>
        <a:off x="10503494" y="1248491"/>
        <a:ext cx="1377558" cy="4510232"/>
      </dsp:txXfrm>
    </dsp:sp>
    <dsp:sp modelId="{A48352E3-91CA-46E5-B5CF-0063CA605862}">
      <dsp:nvSpPr>
        <dsp:cNvPr id="0" name=""/>
        <dsp:cNvSpPr/>
      </dsp:nvSpPr>
      <dsp:spPr>
        <a:xfrm>
          <a:off x="10312840" y="0"/>
          <a:ext cx="1568212" cy="12525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19 days absence or more.</a:t>
          </a:r>
        </a:p>
      </dsp:txBody>
      <dsp:txXfrm>
        <a:off x="10312840" y="0"/>
        <a:ext cx="1568212" cy="1252522"/>
      </dsp:txXfrm>
    </dsp:sp>
    <dsp:sp modelId="{30B38530-A779-4805-8907-1E4AD5138DAE}">
      <dsp:nvSpPr>
        <dsp:cNvPr id="0" name=""/>
        <dsp:cNvSpPr/>
      </dsp:nvSpPr>
      <dsp:spPr>
        <a:xfrm>
          <a:off x="8736913" y="1248491"/>
          <a:ext cx="1578131" cy="4259728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2119844"/>
            <a:satOff val="5679"/>
            <a:lumOff val="206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The school will work closely with the LA.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All avenues have been exhausted and support is not working or not being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engaged with.  The school will now  enforce attendance through statutory intervention or prosecution to protect the pupil’s right to an education.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All support, and offer of support, to be reviewed.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Continued support of the child and family.</a:t>
          </a:r>
        </a:p>
      </dsp:txBody>
      <dsp:txXfrm>
        <a:off x="8937485" y="1248491"/>
        <a:ext cx="1377558" cy="4259728"/>
      </dsp:txXfrm>
    </dsp:sp>
    <dsp:sp modelId="{38501AE2-1DFA-459C-ABEF-90FAEBF51775}">
      <dsp:nvSpPr>
        <dsp:cNvPr id="0" name=""/>
        <dsp:cNvSpPr/>
      </dsp:nvSpPr>
      <dsp:spPr>
        <a:xfrm>
          <a:off x="8751240" y="124964"/>
          <a:ext cx="1569314" cy="11275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16 days absence</a:t>
          </a:r>
        </a:p>
      </dsp:txBody>
      <dsp:txXfrm>
        <a:off x="8751240" y="124964"/>
        <a:ext cx="1569314" cy="1127558"/>
      </dsp:txXfrm>
    </dsp:sp>
    <dsp:sp modelId="{F4C0B03A-B7BF-4561-8AF3-AC4292EDEF4C}">
      <dsp:nvSpPr>
        <dsp:cNvPr id="0" name=""/>
        <dsp:cNvSpPr/>
      </dsp:nvSpPr>
      <dsp:spPr>
        <a:xfrm>
          <a:off x="7170904" y="1248491"/>
          <a:ext cx="1578131" cy="4009223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4239688"/>
            <a:satOff val="11358"/>
            <a:lumOff val="412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u="sng" kern="1200" dirty="0">
              <a:latin typeface="Calibri"/>
              <a:cs typeface="Calibri"/>
            </a:rPr>
            <a:t>The child is at serious risk of persistent absence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Formal warning notice may be sent to parents.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Continued internal and external programmes of support.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Parenting contract or supervision order considered at this stage.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A multi-disciplinary approach to be considered and offered.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>
            <a:latin typeface="Calibri"/>
            <a:cs typeface="Calibri"/>
          </a:endParaRPr>
        </a:p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>
            <a:latin typeface="Calibri"/>
            <a:cs typeface="Calibri"/>
          </a:endParaRPr>
        </a:p>
      </dsp:txBody>
      <dsp:txXfrm>
        <a:off x="7371477" y="1248491"/>
        <a:ext cx="1377558" cy="4009223"/>
      </dsp:txXfrm>
    </dsp:sp>
    <dsp:sp modelId="{410E4852-DB05-4209-A937-0347D2475683}">
      <dsp:nvSpPr>
        <dsp:cNvPr id="0" name=""/>
        <dsp:cNvSpPr/>
      </dsp:nvSpPr>
      <dsp:spPr>
        <a:xfrm>
          <a:off x="7170904" y="246473"/>
          <a:ext cx="1578131" cy="100201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14 days absence</a:t>
          </a:r>
        </a:p>
      </dsp:txBody>
      <dsp:txXfrm>
        <a:off x="7170904" y="246473"/>
        <a:ext cx="1578131" cy="1002017"/>
      </dsp:txXfrm>
    </dsp:sp>
    <dsp:sp modelId="{43473032-2180-4192-B36B-4567E8404027}">
      <dsp:nvSpPr>
        <dsp:cNvPr id="0" name=""/>
        <dsp:cNvSpPr/>
      </dsp:nvSpPr>
      <dsp:spPr>
        <a:xfrm>
          <a:off x="5596079" y="1248491"/>
          <a:ext cx="1578131" cy="3758143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6359532"/>
            <a:satOff val="17037"/>
            <a:lumOff val="61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u="sng" kern="1200" dirty="0">
              <a:latin typeface="Calibri"/>
              <a:cs typeface="Calibri"/>
            </a:rPr>
            <a:t>The child is a high risk of persistent absence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Stage 3 letter may be sent to parents.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Attendance Leaders meeting with parents.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Review of early help and intervention programmes.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Consider the support of external services.</a:t>
          </a:r>
        </a:p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>
            <a:latin typeface="Calibri"/>
            <a:cs typeface="Calibri"/>
          </a:endParaRPr>
        </a:p>
      </dsp:txBody>
      <dsp:txXfrm>
        <a:off x="5796652" y="1248491"/>
        <a:ext cx="1377558" cy="3758143"/>
      </dsp:txXfrm>
    </dsp:sp>
    <dsp:sp modelId="{4307F4E2-DD1A-439D-A7BE-146E3E07E291}">
      <dsp:nvSpPr>
        <dsp:cNvPr id="0" name=""/>
        <dsp:cNvSpPr/>
      </dsp:nvSpPr>
      <dsp:spPr>
        <a:xfrm>
          <a:off x="5596079" y="371437"/>
          <a:ext cx="1578131" cy="87705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10 days absence</a:t>
          </a:r>
        </a:p>
      </dsp:txBody>
      <dsp:txXfrm>
        <a:off x="5596079" y="371437"/>
        <a:ext cx="1578131" cy="877053"/>
      </dsp:txXfrm>
    </dsp:sp>
    <dsp:sp modelId="{E96BA1AC-9A37-47A0-81B7-60D995AA5741}">
      <dsp:nvSpPr>
        <dsp:cNvPr id="0" name=""/>
        <dsp:cNvSpPr/>
      </dsp:nvSpPr>
      <dsp:spPr>
        <a:xfrm>
          <a:off x="4017948" y="1248491"/>
          <a:ext cx="1578131" cy="3507638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8479376"/>
            <a:satOff val="22717"/>
            <a:lumOff val="825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u="sng" kern="1200" dirty="0">
              <a:latin typeface="Calibri"/>
              <a:cs typeface="Calibri"/>
            </a:rPr>
            <a:t>Serious concerns regarding attendance  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Stage 2 letter may be sent to parents.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Meeting with Attendance Leaders – including the Head.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Explore barriers and implement a programme to remove barriers.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Early help support reviewed or offered.</a:t>
          </a:r>
        </a:p>
      </dsp:txBody>
      <dsp:txXfrm>
        <a:off x="4218520" y="1248491"/>
        <a:ext cx="1377558" cy="3507638"/>
      </dsp:txXfrm>
    </dsp:sp>
    <dsp:sp modelId="{9F45BF46-B6DE-458A-B168-9DD822FACCCB}">
      <dsp:nvSpPr>
        <dsp:cNvPr id="0" name=""/>
        <dsp:cNvSpPr/>
      </dsp:nvSpPr>
      <dsp:spPr>
        <a:xfrm>
          <a:off x="4017948" y="501008"/>
          <a:ext cx="1578131" cy="7515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8 days absence</a:t>
          </a:r>
        </a:p>
      </dsp:txBody>
      <dsp:txXfrm>
        <a:off x="4017948" y="501008"/>
        <a:ext cx="1578131" cy="751513"/>
      </dsp:txXfrm>
    </dsp:sp>
    <dsp:sp modelId="{B810F53C-DC38-4E8A-AFD7-7CA8C5AB296E}">
      <dsp:nvSpPr>
        <dsp:cNvPr id="0" name=""/>
        <dsp:cNvSpPr/>
      </dsp:nvSpPr>
      <dsp:spPr>
        <a:xfrm>
          <a:off x="2380481" y="1233671"/>
          <a:ext cx="1578131" cy="3257134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10599220"/>
            <a:satOff val="28396"/>
            <a:lumOff val="1031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u="sng" kern="1200" dirty="0">
              <a:latin typeface="Calibri"/>
              <a:cs typeface="Calibri"/>
            </a:rPr>
            <a:t>Concerning levels of absence  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Internal monitoring and communication with parents. 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Stage 1 letter may be sent to parents.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Early intervention considered as a preventative measure.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Possible early help support offered.</a:t>
          </a:r>
        </a:p>
      </dsp:txBody>
      <dsp:txXfrm>
        <a:off x="2581054" y="1233671"/>
        <a:ext cx="1377558" cy="3257134"/>
      </dsp:txXfrm>
    </dsp:sp>
    <dsp:sp modelId="{4464471A-A9C1-44E8-B22A-FBB1EB7EAEE8}">
      <dsp:nvSpPr>
        <dsp:cNvPr id="0" name=""/>
        <dsp:cNvSpPr/>
      </dsp:nvSpPr>
      <dsp:spPr>
        <a:xfrm>
          <a:off x="2438714" y="621942"/>
          <a:ext cx="1578131" cy="6265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5 days absence</a:t>
          </a:r>
        </a:p>
      </dsp:txBody>
      <dsp:txXfrm>
        <a:off x="2438714" y="621942"/>
        <a:ext cx="1578131" cy="626549"/>
      </dsp:txXfrm>
    </dsp:sp>
    <dsp:sp modelId="{18A5E3D9-7686-4E72-85F4-29C5D07DDFE9}">
      <dsp:nvSpPr>
        <dsp:cNvPr id="0" name=""/>
        <dsp:cNvSpPr/>
      </dsp:nvSpPr>
      <dsp:spPr>
        <a:xfrm>
          <a:off x="889147" y="1258022"/>
          <a:ext cx="1578131" cy="3006629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"/>
              <a:cs typeface="Calibri"/>
            </a:rPr>
            <a:t>Pye Green Academy is a place where every child belongs.  We create welcoming environments to allow all children to gain a sense of belonging and ultimately achieve academically through regular school attendance.</a:t>
          </a:r>
        </a:p>
      </dsp:txBody>
      <dsp:txXfrm>
        <a:off x="1089720" y="1258022"/>
        <a:ext cx="1377558" cy="3006629"/>
      </dsp:txXfrm>
    </dsp:sp>
    <dsp:sp modelId="{BF8C291F-186B-4751-912E-C865A1665F4F}">
      <dsp:nvSpPr>
        <dsp:cNvPr id="0" name=""/>
        <dsp:cNvSpPr/>
      </dsp:nvSpPr>
      <dsp:spPr>
        <a:xfrm>
          <a:off x="860583" y="747482"/>
          <a:ext cx="1578131" cy="5010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latin typeface="Calibri"/>
              <a:cs typeface="Calibri"/>
            </a:rPr>
            <a:t>Everyone</a:t>
          </a:r>
        </a:p>
      </dsp:txBody>
      <dsp:txXfrm>
        <a:off x="860583" y="747482"/>
        <a:ext cx="1578131" cy="501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CFDC9-5C41-E3ED-0BD1-374A06363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3CC04-C891-2490-B997-DDFCE450A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45B75-F483-E35C-632A-A42F1BC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3B656-8AC5-5FF4-9D7F-AA40BCD7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EEF42-0223-9A95-7DF1-037D45804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1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188E-76C6-6ADF-F7C4-04E6A4DA3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EBD395-761E-32B0-339E-48D794A09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C7FF7-EB0D-F4F9-04B5-83644CFB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5639D-9120-0946-5A8D-6D542AA5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DA128-B852-73ED-C1ED-6D79BB8F7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52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E2E77-5774-841D-FBFA-770FE9AD9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883AA-0B47-A831-60DD-22B70A4F3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5BE84-4BFA-6A51-0F3A-24191E945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C9EA0-AA8D-A670-CA18-732950FBD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A0593-0C8A-035B-D520-C8D0379F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4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DEE0A-A0DD-A3D2-35A3-217ACE98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04CEB-BB88-26C1-678B-84E09A09E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9A004-CE77-B893-4D29-4A2D8598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7ED15-BB12-83F9-513D-335D21B0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95A62-4032-1C0C-13AF-CEB538045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99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C8513-228C-BADF-2F05-3E12B1896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32C474-CDB6-BAB4-4FFA-3759F07FD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9A11A-D196-090C-6AC5-4397EE669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75DB3-225A-510F-8CDC-9C7A1BD41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F525C-6FB6-17B1-8D38-332F3291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77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C3D7B-AB60-836F-2CAC-E15C98D69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2B2FF-9B22-64D9-F568-F7B6DC0C9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A23F0-C493-DA66-3B88-AB6C19F44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5B9E2-A172-CDDB-492D-C865D5F1E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7F92C-13BB-C27F-24AC-BA6F1E04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22CA0-7C48-5C49-9A1A-7847A4F73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38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A95A-762D-74FB-FFE9-2E9DAE04D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58061-0F86-58C0-45EF-193DFE0E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A6B12-A109-B92B-C18D-E06269BA3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2BD05-0F88-CE35-44ED-157EFA66C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A1C0D2-BC1B-B0D1-437D-7D47E435E0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FCE2A6-75CA-90DA-BA4D-F8DFB1BC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BD12BE-E3C2-9EC0-E9AB-2A6F51D1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3D373-3330-9FAC-4450-6908139F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65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301A6-7292-85A9-6C19-C72CABA19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2266C2-7B45-2A48-363F-FB07E47A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A2F31A-6DC6-CA3C-8CFD-0F413AA4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12FCD-C3F1-2F15-8DA9-93338EE8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75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D5F08A-CED2-511F-AB94-15C48B8C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8A1CD-9EC3-E8C1-4B84-66896DD7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FF8F9B-C535-13D9-4E8D-4E373A8A3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1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1D15-1B3E-EDCE-2219-76B1C8758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6D57E-2243-75E9-0EC3-F1130EA73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2A096-823E-E594-F499-942509959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4ED22-85BD-BC0A-5705-F4677FD0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E6599-1258-2315-C832-7FD30A44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3A9FD-1378-65E6-608A-0503CB34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7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C74D-2A4B-E1F4-EB0E-D89A1517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5ED34-4E78-615C-BC50-4000EAD4D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D40CB-3270-7C8C-9DE1-70F9F808B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025E9-623A-C3EA-CE0F-EB9BE0C24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528FB-5FEB-9EA3-305D-2FEA7FC45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2D57A-00C7-B3A9-7557-50949836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49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AE463-A17C-4118-5F37-CBE8DEF1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BAC6B-CA2C-97AB-9921-290A5133F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0CC6D-2B9B-D5D5-C2A0-F2E206D00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25367-2667-4418-A4D3-4EF9C3AF626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7B99A-FCC6-691C-ACA5-D85C98434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FF06E-FFBE-0A57-3D92-AFF429055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D274-329F-4A38-82D3-C87D2A7F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2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5E10382-3BF0-223F-340B-214A8B768C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946797"/>
              </p:ext>
            </p:extLst>
          </p:nvPr>
        </p:nvGraphicFramePr>
        <p:xfrm>
          <a:off x="-369168" y="523477"/>
          <a:ext cx="12741637" cy="575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5E8A8B6-DDB9-B052-F518-F6C59D666AD8}"/>
              </a:ext>
            </a:extLst>
          </p:cNvPr>
          <p:cNvSpPr txBox="1"/>
          <p:nvPr/>
        </p:nvSpPr>
        <p:spPr>
          <a:xfrm>
            <a:off x="396049" y="6231106"/>
            <a:ext cx="9966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/>
              <a:t>EXPECT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320C8A-6C0E-0F28-3649-98315ECE37E8}"/>
              </a:ext>
            </a:extLst>
          </p:cNvPr>
          <p:cNvSpPr txBox="1"/>
          <p:nvPr/>
        </p:nvSpPr>
        <p:spPr>
          <a:xfrm>
            <a:off x="-2298467" y="6425194"/>
            <a:ext cx="6192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A culture where all children can, </a:t>
            </a:r>
          </a:p>
          <a:p>
            <a:pPr algn="ctr"/>
            <a:r>
              <a:rPr lang="en-GB" sz="900"/>
              <a:t>and want to, be in school.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00098A-9C72-299E-BFE6-DB1BED441049}"/>
              </a:ext>
            </a:extLst>
          </p:cNvPr>
          <p:cNvSpPr txBox="1"/>
          <p:nvPr/>
        </p:nvSpPr>
        <p:spPr>
          <a:xfrm>
            <a:off x="1902616" y="6269451"/>
            <a:ext cx="11931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/>
              <a:t>MONITOR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DF388A-4993-CB1B-664E-E0735917AF27}"/>
              </a:ext>
            </a:extLst>
          </p:cNvPr>
          <p:cNvSpPr txBox="1"/>
          <p:nvPr/>
        </p:nvSpPr>
        <p:spPr>
          <a:xfrm>
            <a:off x="1387858" y="6443869"/>
            <a:ext cx="20483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Use attendance data to identify </a:t>
            </a:r>
          </a:p>
          <a:p>
            <a:pPr algn="ctr"/>
            <a:r>
              <a:rPr lang="en-GB" sz="900"/>
              <a:t>patterns of poor attendance.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5747DD-2862-87F0-A2C0-1A5F3A18C979}"/>
              </a:ext>
            </a:extLst>
          </p:cNvPr>
          <p:cNvSpPr txBox="1"/>
          <p:nvPr/>
        </p:nvSpPr>
        <p:spPr>
          <a:xfrm>
            <a:off x="3116864" y="6282711"/>
            <a:ext cx="23667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/>
              <a:t>LISTEN &amp; UNDERSTAND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71F216-23D2-972A-355C-92C915AB7B4D}"/>
              </a:ext>
            </a:extLst>
          </p:cNvPr>
          <p:cNvSpPr txBox="1"/>
          <p:nvPr/>
        </p:nvSpPr>
        <p:spPr>
          <a:xfrm>
            <a:off x="3217581" y="6459718"/>
            <a:ext cx="21200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Understand barriers to attendance, work together to remove them.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1722C7-F437-AAC8-7481-A6B5952D51DF}"/>
              </a:ext>
            </a:extLst>
          </p:cNvPr>
          <p:cNvSpPr txBox="1"/>
          <p:nvPr/>
        </p:nvSpPr>
        <p:spPr>
          <a:xfrm>
            <a:off x="5418285" y="6269791"/>
            <a:ext cx="69622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/>
              <a:t>FACILITATE SUPPORT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294BA0-504F-7218-F5CD-F673477AFEF2}"/>
              </a:ext>
            </a:extLst>
          </p:cNvPr>
          <p:cNvSpPr txBox="1"/>
          <p:nvPr/>
        </p:nvSpPr>
        <p:spPr>
          <a:xfrm>
            <a:off x="7538347" y="6253454"/>
            <a:ext cx="74635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/>
              <a:t>FORMALISE SUPPORT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6C266A2-7206-672B-A1EB-1E72D9ED82A9}"/>
              </a:ext>
            </a:extLst>
          </p:cNvPr>
          <p:cNvSpPr txBox="1"/>
          <p:nvPr/>
        </p:nvSpPr>
        <p:spPr>
          <a:xfrm>
            <a:off x="5208311" y="6472444"/>
            <a:ext cx="21200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Access support to overcome barriers</a:t>
            </a:r>
          </a:p>
          <a:p>
            <a:pPr algn="ctr"/>
            <a:r>
              <a:rPr lang="en-GB" sz="900"/>
              <a:t>outside of school.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6C76E83-CA12-B740-88CC-0EDAB3379047}"/>
              </a:ext>
            </a:extLst>
          </p:cNvPr>
          <p:cNvSpPr txBox="1"/>
          <p:nvPr/>
        </p:nvSpPr>
        <p:spPr>
          <a:xfrm>
            <a:off x="7109715" y="6456595"/>
            <a:ext cx="2735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This may include formalising support through </a:t>
            </a:r>
          </a:p>
          <a:p>
            <a:pPr algn="ctr"/>
            <a:r>
              <a:rPr lang="en-GB" sz="900"/>
              <a:t>a parenting contract or education supervision order.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96EF2E3-1389-2580-92F5-3E511688C064}"/>
              </a:ext>
            </a:extLst>
          </p:cNvPr>
          <p:cNvSpPr txBox="1"/>
          <p:nvPr/>
        </p:nvSpPr>
        <p:spPr>
          <a:xfrm>
            <a:off x="10051165" y="6256790"/>
            <a:ext cx="14723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/>
              <a:t>ENFORCE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E02FEC-22CF-303A-4B95-EB90DA9BC439}"/>
              </a:ext>
            </a:extLst>
          </p:cNvPr>
          <p:cNvSpPr txBox="1"/>
          <p:nvPr/>
        </p:nvSpPr>
        <p:spPr>
          <a:xfrm>
            <a:off x="9186562" y="6423339"/>
            <a:ext cx="325820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/>
              <a:t>Statutory intervention or prosecution to protect</a:t>
            </a:r>
          </a:p>
          <a:p>
            <a:pPr algn="ctr"/>
            <a:r>
              <a:rPr lang="en-GB" sz="900"/>
              <a:t>the pupil’s right to an education - </a:t>
            </a:r>
          </a:p>
          <a:p>
            <a:pPr algn="ctr"/>
            <a:r>
              <a:rPr lang="en-GB" sz="900"/>
              <a:t>when there is no other option</a:t>
            </a:r>
            <a:r>
              <a:rPr lang="en-GB" sz="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894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ys escalated approach editable" id="{A9A43119-70E9-45BF-829E-3EE8719825E1}" vid="{C36BE47A-4912-49AB-8744-F25646BF54F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016991-7a2d-4c31-ba2e-498baa0b62d6">
      <Terms xmlns="http://schemas.microsoft.com/office/infopath/2007/PartnerControls"/>
    </lcf76f155ced4ddcb4097134ff3c332f>
    <TaxCatchAll xmlns="c5d34bc3-2c56-4fdc-971e-d9452291a38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01F26BD763147A6DF7D9CCB1938E3" ma:contentTypeVersion="15" ma:contentTypeDescription="Create a new document." ma:contentTypeScope="" ma:versionID="2320bb5cf42d93d95211209c5b7ecce9">
  <xsd:schema xmlns:xsd="http://www.w3.org/2001/XMLSchema" xmlns:xs="http://www.w3.org/2001/XMLSchema" xmlns:p="http://schemas.microsoft.com/office/2006/metadata/properties" xmlns:ns2="c8016991-7a2d-4c31-ba2e-498baa0b62d6" xmlns:ns3="c5d34bc3-2c56-4fdc-971e-d9452291a387" targetNamespace="http://schemas.microsoft.com/office/2006/metadata/properties" ma:root="true" ma:fieldsID="2fba29b747eb82c4abdba57b84b9bd47" ns2:_="" ns3:_="">
    <xsd:import namespace="c8016991-7a2d-4c31-ba2e-498baa0b62d6"/>
    <xsd:import namespace="c5d34bc3-2c56-4fdc-971e-d9452291a3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016991-7a2d-4c31-ba2e-498baa0b6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5f21d8b-67fa-48fd-91bc-e5df92558d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34bc3-2c56-4fdc-971e-d9452291a3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e7ba6c9-759f-4496-a2bc-006732847e50}" ma:internalName="TaxCatchAll" ma:showField="CatchAllData" ma:web="c5d34bc3-2c56-4fdc-971e-d9452291a3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C42A2B-A202-4EA3-AA59-38A328284874}">
  <ds:schemaRefs>
    <ds:schemaRef ds:uri="http://schemas.microsoft.com/office/2006/documentManagement/types"/>
    <ds:schemaRef ds:uri="14a5122e-4b00-4e6c-8156-4811e5b6a58c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345e498f-9288-48e1-b1c4-2840aeb44f09"/>
    <ds:schemaRef ds:uri="http://schemas.microsoft.com/office/2006/metadata/properties"/>
    <ds:schemaRef ds:uri="http://purl.org/dc/dcmitype/"/>
    <ds:schemaRef ds:uri="c8016991-7a2d-4c31-ba2e-498baa0b62d6"/>
    <ds:schemaRef ds:uri="c5d34bc3-2c56-4fdc-971e-d9452291a387"/>
  </ds:schemaRefs>
</ds:datastoreItem>
</file>

<file path=customXml/itemProps2.xml><?xml version="1.0" encoding="utf-8"?>
<ds:datastoreItem xmlns:ds="http://schemas.openxmlformats.org/officeDocument/2006/customXml" ds:itemID="{16025A76-FDCF-4225-B3F3-0E852F4DB6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016991-7a2d-4c31-ba2e-498baa0b62d6"/>
    <ds:schemaRef ds:uri="c5d34bc3-2c56-4fdc-971e-d9452291a3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58BCEE-4E06-4A00-800F-FB4E68A39E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Days escalated approach editable</Template>
  <TotalTime>5</TotalTime>
  <Words>443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 Yates</dc:creator>
  <cp:lastModifiedBy>S Yates</cp:lastModifiedBy>
  <cp:revision>7</cp:revision>
  <dcterms:created xsi:type="dcterms:W3CDTF">2024-07-29T10:43:44Z</dcterms:created>
  <dcterms:modified xsi:type="dcterms:W3CDTF">2025-09-16T16:16:06Z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0x01010093201F26BD763147A6DF7D9CCB1938E3</vt:lpwstr>
  </property>
  <property fmtid="{D5CDD505-2E9C-101B-9397-08002B2CF9AE}" pid="3" name="MediaServiceImageTags">
    <vt:lpwstr/>
  </property>
  <property fmtid="{D5CDD505-2E9C-101B-9397-08002B2CF9AE}" pid="4" name="Staff Category">
    <vt:lpwstr/>
  </property>
</Properties>
</file>